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embeddedFontLst>
    <p:embeddedFont>
      <p:font typeface="Nunito"/>
      <p:regular r:id="rId31"/>
      <p:bold r:id="rId32"/>
      <p:italic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275">
          <p15:clr>
            <a:srgbClr val="747775"/>
          </p15:clr>
        </p15:guide>
        <p15:guide id="2" pos="118">
          <p15:clr>
            <a:srgbClr val="747775"/>
          </p15:clr>
        </p15:guide>
        <p15:guide id="3" orient="horz" pos="3050">
          <p15:clr>
            <a:srgbClr val="747775"/>
          </p15:clr>
        </p15:guide>
        <p15:guide id="4" pos="2512">
          <p15:clr>
            <a:srgbClr val="747775"/>
          </p15:clr>
        </p15:guide>
        <p15:guide id="5" pos="2847">
          <p15:clr>
            <a:srgbClr val="747775"/>
          </p15:clr>
        </p15:guide>
        <p15:guide id="6" orient="horz" pos="57">
          <p15:clr>
            <a:srgbClr val="747775"/>
          </p15:clr>
        </p15:guide>
        <p15:guide id="7" orient="horz" pos="3175">
          <p15:clr>
            <a:srgbClr val="747775"/>
          </p15:clr>
        </p15:guide>
        <p15:guide id="8" pos="3464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275"/>
        <p:guide pos="118"/>
        <p:guide pos="3050" orient="horz"/>
        <p:guide pos="2512"/>
        <p:guide pos="2847"/>
        <p:guide pos="57" orient="horz"/>
        <p:guide pos="3175" orient="horz"/>
        <p:guide pos="346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Nunito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Nunito-italic.fntdata"/><Relationship Id="rId10" Type="http://schemas.openxmlformats.org/officeDocument/2006/relationships/slide" Target="slides/slide5.xml"/><Relationship Id="rId32" Type="http://schemas.openxmlformats.org/officeDocument/2006/relationships/font" Target="fonts/Nunit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Nunito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60bcc790cb_0_1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60bcc790cb_0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60bcc790cb_0_1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60bcc790cb_0_1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60bcc790cb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60bcc790cb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60bcc790cb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60bcc790cb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60bcc790cb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60bcc790cb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60bcc790cb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60bcc790cb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5feb1f580f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35feb1f580f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5feb1f580f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5feb1f580f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feb1f580f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feb1f580f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5feb1f580f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5feb1f580f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0bcc790cb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0bcc790cb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5feb1f580f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5feb1f580f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feb1f580f_0_2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feb1f580f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feb1f580f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feb1f580f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5feb1f580f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5feb1f580f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5feb1f580f_0_2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5feb1f580f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5feb1f580f_0_3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5feb1f580f_0_3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60bcc790cb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60bcc790cb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60bcc790cb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60bcc790cb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0bcc790cb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60bcc790cb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60bcc790cb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60bcc790cb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60bcc790cb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60bcc790cb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60bcc790cb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60bcc790cb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60bcc790cb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60bcc790cb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png"/><Relationship Id="rId4" Type="http://schemas.openxmlformats.org/officeDocument/2006/relationships/image" Target="../media/image23.png"/><Relationship Id="rId5" Type="http://schemas.openxmlformats.org/officeDocument/2006/relationships/image" Target="../media/image34.png"/><Relationship Id="rId6" Type="http://schemas.openxmlformats.org/officeDocument/2006/relationships/image" Target="../media/image8.png"/><Relationship Id="rId7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image" Target="../media/image8.png"/><Relationship Id="rId5" Type="http://schemas.openxmlformats.org/officeDocument/2006/relationships/image" Target="../media/image24.png"/><Relationship Id="rId6" Type="http://schemas.openxmlformats.org/officeDocument/2006/relationships/image" Target="../media/image53.png"/><Relationship Id="rId7" Type="http://schemas.openxmlformats.org/officeDocument/2006/relationships/image" Target="../media/image4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8.png"/><Relationship Id="rId10" Type="http://schemas.openxmlformats.org/officeDocument/2006/relationships/image" Target="../media/image38.png"/><Relationship Id="rId1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7.png"/><Relationship Id="rId5" Type="http://schemas.openxmlformats.org/officeDocument/2006/relationships/image" Target="../media/image33.png"/><Relationship Id="rId6" Type="http://schemas.openxmlformats.org/officeDocument/2006/relationships/image" Target="../media/image31.png"/><Relationship Id="rId7" Type="http://schemas.openxmlformats.org/officeDocument/2006/relationships/image" Target="../media/image43.png"/><Relationship Id="rId8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5.png"/><Relationship Id="rId4" Type="http://schemas.openxmlformats.org/officeDocument/2006/relationships/image" Target="../media/image4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4.png"/><Relationship Id="rId4" Type="http://schemas.openxmlformats.org/officeDocument/2006/relationships/image" Target="../media/image22.png"/><Relationship Id="rId5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png"/><Relationship Id="rId4" Type="http://schemas.openxmlformats.org/officeDocument/2006/relationships/image" Target="../media/image8.png"/><Relationship Id="rId5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2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6.png"/><Relationship Id="rId4" Type="http://schemas.openxmlformats.org/officeDocument/2006/relationships/image" Target="../media/image8.png"/><Relationship Id="rId5" Type="http://schemas.openxmlformats.org/officeDocument/2006/relationships/image" Target="../media/image1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2.png"/><Relationship Id="rId4" Type="http://schemas.openxmlformats.org/officeDocument/2006/relationships/image" Target="../media/image8.png"/><Relationship Id="rId5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2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2.png"/><Relationship Id="rId4" Type="http://schemas.openxmlformats.org/officeDocument/2006/relationships/image" Target="../media/image45.png"/><Relationship Id="rId5" Type="http://schemas.openxmlformats.org/officeDocument/2006/relationships/image" Target="../media/image4.png"/><Relationship Id="rId6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9.png"/><Relationship Id="rId4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18.jpg"/><Relationship Id="rId10" Type="http://schemas.openxmlformats.org/officeDocument/2006/relationships/image" Target="../media/image50.png"/><Relationship Id="rId13" Type="http://schemas.openxmlformats.org/officeDocument/2006/relationships/image" Target="../media/image37.jpg"/><Relationship Id="rId12" Type="http://schemas.openxmlformats.org/officeDocument/2006/relationships/image" Target="../media/image29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5" Type="http://schemas.openxmlformats.org/officeDocument/2006/relationships/image" Target="../media/image27.png"/><Relationship Id="rId14" Type="http://schemas.openxmlformats.org/officeDocument/2006/relationships/image" Target="../media/image20.png"/><Relationship Id="rId17" Type="http://schemas.openxmlformats.org/officeDocument/2006/relationships/image" Target="../media/image8.png"/><Relationship Id="rId16" Type="http://schemas.openxmlformats.org/officeDocument/2006/relationships/image" Target="../media/image2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0.jpg"/><Relationship Id="rId8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01_1.png"/>
          <p:cNvPicPr preferRelativeResize="0"/>
          <p:nvPr/>
        </p:nvPicPr>
        <p:blipFill rotWithShape="1">
          <a:blip r:embed="rId3">
            <a:alphaModFix/>
          </a:blip>
          <a:srcRect b="6245" l="0" r="0" t="11027"/>
          <a:stretch/>
        </p:blipFill>
        <p:spPr>
          <a:xfrm>
            <a:off x="0" y="-36950"/>
            <a:ext cx="9144003" cy="518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787" y="2559550"/>
            <a:ext cx="4570425" cy="105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A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87063" y="325675"/>
            <a:ext cx="769875" cy="4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693500" y="3872925"/>
            <a:ext cx="5757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Премиальные головные уборы из Италии для брендов, </a:t>
            </a:r>
            <a:endParaRPr sz="11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которые выбирают лучшее</a:t>
            </a:r>
            <a:endParaRPr sz="1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58" name="Google Shape;58;p13" title="hg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060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Google Shape;204;p22"/>
          <p:cNvGrpSpPr/>
          <p:nvPr/>
        </p:nvGrpSpPr>
        <p:grpSpPr>
          <a:xfrm>
            <a:off x="178275" y="128501"/>
            <a:ext cx="3652831" cy="4878822"/>
            <a:chOff x="178275" y="128501"/>
            <a:chExt cx="3652831" cy="4878822"/>
          </a:xfrm>
        </p:grpSpPr>
        <p:pic>
          <p:nvPicPr>
            <p:cNvPr id="205" name="Google Shape;205;p22" title="11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78279" y="128501"/>
              <a:ext cx="3652827" cy="32111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6" name="Google Shape;206;p22" title="11_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78275" y="3473474"/>
              <a:ext cx="1733269" cy="15306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7" name="Google Shape;207;p22" title="11_2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95976" y="3473474"/>
              <a:ext cx="1733276" cy="15338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8" name="Google Shape;208;p22"/>
          <p:cNvSpPr txBox="1"/>
          <p:nvPr/>
        </p:nvSpPr>
        <p:spPr>
          <a:xfrm>
            <a:off x="3968576" y="866555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Мода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09" name="Google Shape;209;p22"/>
          <p:cNvSpPr txBox="1"/>
          <p:nvPr/>
        </p:nvSpPr>
        <p:spPr>
          <a:xfrm>
            <a:off x="3959953" y="1497759"/>
            <a:ext cx="49755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Интересуетесь модными коллекциями?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Наша команда предложит актуальные тренды и материалы, чтобы создать стильную и современную линейку для Вашего бренда.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10" name="Google Shape;210;p22" title="A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62499" y="466558"/>
            <a:ext cx="440850" cy="2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2"/>
          <p:cNvSpPr txBox="1"/>
          <p:nvPr/>
        </p:nvSpPr>
        <p:spPr>
          <a:xfrm>
            <a:off x="3968576" y="2329312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Мы создали кепки для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: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12" name="Google Shape;212;p22" title="лого10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07300" y="2804675"/>
            <a:ext cx="4397548" cy="188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23" title="11_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273" y="128501"/>
            <a:ext cx="3652826" cy="3212503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/>
        </p:nvSpPr>
        <p:spPr>
          <a:xfrm>
            <a:off x="3968576" y="942755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Спорт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19" name="Google Shape;219;p23"/>
          <p:cNvSpPr txBox="1"/>
          <p:nvPr/>
        </p:nvSpPr>
        <p:spPr>
          <a:xfrm>
            <a:off x="3959953" y="1573959"/>
            <a:ext cx="4975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Передовые технологии, функциональные ткани и обработка — чтобы Ваши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головные уборы были готовы к любым условиям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0" name="Google Shape;220;p23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2499" y="542758"/>
            <a:ext cx="440850" cy="2337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3"/>
          <p:cNvSpPr txBox="1"/>
          <p:nvPr/>
        </p:nvSpPr>
        <p:spPr>
          <a:xfrm>
            <a:off x="3968576" y="2229496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Мы создали кепки для: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22" name="Google Shape;222;p23" title="11_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8275" y="3474150"/>
            <a:ext cx="1734600" cy="1533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3" title="11_5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94224" y="3475738"/>
            <a:ext cx="1734601" cy="1531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3" title="11_6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70459" y="2720600"/>
            <a:ext cx="3652823" cy="15660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4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p24"/>
          <p:cNvSpPr txBox="1"/>
          <p:nvPr/>
        </p:nvSpPr>
        <p:spPr>
          <a:xfrm>
            <a:off x="1872900" y="2033100"/>
            <a:ext cx="5398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Движимые инновациями –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создаем будущее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32" name="Google Shape;232;p24" title="hg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6075" y="4737722"/>
            <a:ext cx="731849" cy="136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4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6438" y="1355893"/>
            <a:ext cx="551125" cy="292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5"/>
          <p:cNvSpPr txBox="1"/>
          <p:nvPr/>
        </p:nvSpPr>
        <p:spPr>
          <a:xfrm>
            <a:off x="954097" y="145035"/>
            <a:ext cx="5193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Экологичные материалы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9" name="Google Shape;239;p25"/>
          <p:cNvSpPr txBox="1"/>
          <p:nvPr/>
        </p:nvSpPr>
        <p:spPr>
          <a:xfrm>
            <a:off x="347050" y="683175"/>
            <a:ext cx="56607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экологичные или переработанные материалы для аксессуаров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  на любой вкус.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0" name="Google Shape;240;p25" title="04_1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55499" y="958148"/>
            <a:ext cx="1330499" cy="1422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5" title="05_1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7802" y="958301"/>
            <a:ext cx="1330375" cy="1422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5" title="06_1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9725" y="958301"/>
            <a:ext cx="1330501" cy="1421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25" title="07_13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50987" y="2944343"/>
            <a:ext cx="1330501" cy="1420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5" title="08_13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07799" y="2940894"/>
            <a:ext cx="1330526" cy="1423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5" title="09_13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491428" y="2941267"/>
            <a:ext cx="1330374" cy="142320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5"/>
          <p:cNvSpPr txBox="1"/>
          <p:nvPr/>
        </p:nvSpPr>
        <p:spPr>
          <a:xfrm>
            <a:off x="4601846" y="24160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Органический хлопок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7" name="Google Shape;247;p25"/>
          <p:cNvSpPr txBox="1"/>
          <p:nvPr/>
        </p:nvSpPr>
        <p:spPr>
          <a:xfrm>
            <a:off x="6301866" y="2416050"/>
            <a:ext cx="84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3927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2A200E"/>
                </a:solidFill>
                <a:latin typeface="Nunito"/>
                <a:ea typeface="Nunito"/>
                <a:cs typeface="Nunito"/>
                <a:sym typeface="Nunito"/>
              </a:rPr>
              <a:t>Polylana®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8" name="Google Shape;248;p25"/>
          <p:cNvSpPr txBox="1"/>
          <p:nvPr/>
        </p:nvSpPr>
        <p:spPr>
          <a:xfrm>
            <a:off x="7550030" y="24160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Переработанный полиэстер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9" name="Google Shape;249;p25"/>
          <p:cNvSpPr txBox="1"/>
          <p:nvPr/>
        </p:nvSpPr>
        <p:spPr>
          <a:xfrm>
            <a:off x="4601846" y="43972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Окрашивание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в массе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0" name="Google Shape;250;p25"/>
          <p:cNvSpPr txBox="1"/>
          <p:nvPr/>
        </p:nvSpPr>
        <p:spPr>
          <a:xfrm>
            <a:off x="6346578" y="4397250"/>
            <a:ext cx="8484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3927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2A200E"/>
                </a:solidFill>
                <a:latin typeface="Nunito"/>
                <a:ea typeface="Nunito"/>
                <a:cs typeface="Nunito"/>
                <a:sym typeface="Nunito"/>
              </a:rPr>
              <a:t>Хлопок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1" name="Google Shape;251;p25"/>
          <p:cNvSpPr txBox="1"/>
          <p:nvPr/>
        </p:nvSpPr>
        <p:spPr>
          <a:xfrm>
            <a:off x="7550030" y="4397250"/>
            <a:ext cx="1330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Переработанный нейлон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52" name="Google Shape;252;p25" title="01_13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9650" y="1330980"/>
            <a:ext cx="3792676" cy="778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5" title="02_13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39650" y="2239073"/>
            <a:ext cx="3792676" cy="79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5" title="03_13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39650" y="3159350"/>
            <a:ext cx="3792676" cy="7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5"/>
          <p:cNvSpPr txBox="1"/>
          <p:nvPr/>
        </p:nvSpPr>
        <p:spPr>
          <a:xfrm>
            <a:off x="334658" y="4397250"/>
            <a:ext cx="3897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Каждая кепка Atlantis — это шаг к осознанной моде и заботе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о планете.</a:t>
            </a:r>
            <a:endParaRPr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56" name="Google Shape;256;p25" title="A3.pn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36375" y="277325"/>
            <a:ext cx="425384" cy="22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6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CADF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Google Shape;262;p26" title="1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350" y="248269"/>
            <a:ext cx="5011999" cy="464738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6"/>
          <p:cNvSpPr txBox="1"/>
          <p:nvPr/>
        </p:nvSpPr>
        <p:spPr>
          <a:xfrm>
            <a:off x="5416376" y="1423571"/>
            <a:ext cx="33702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Больше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чем просто </a:t>
            </a: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ткани</a:t>
            </a: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4" name="Google Shape;264;p26"/>
          <p:cNvSpPr txBox="1"/>
          <p:nvPr/>
        </p:nvSpPr>
        <p:spPr>
          <a:xfrm>
            <a:off x="5407744" y="2383579"/>
            <a:ext cx="35796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Коллекция кепок Atlantis разработана с целью обеспечить постоянную доступность и быструю персонализацию.</a:t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От коллекции к коллекции мы переходим </a:t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от традиционных тканей к более ответственным —</a:t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переработанным и органическим.</a:t>
            </a:r>
            <a:endParaRPr sz="10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65" name="Google Shape;265;p26" title="A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300" y="943633"/>
            <a:ext cx="440850" cy="233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7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0053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27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CADFA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27"/>
          <p:cNvSpPr txBox="1"/>
          <p:nvPr/>
        </p:nvSpPr>
        <p:spPr>
          <a:xfrm>
            <a:off x="1283700" y="1652100"/>
            <a:ext cx="65766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Вся коллекция Atlantis 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переходит на устойчивые материалы.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Выбирайте осознанное будущее вместе с Atlantis.</a:t>
            </a:r>
            <a:r>
              <a:rPr b="1" lang="ru" sz="2200">
                <a:solidFill>
                  <a:srgbClr val="005326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00532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73" name="Google Shape;273;p27" title="hg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06075" y="4737722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28" title="15_1.png"/>
          <p:cNvPicPr preferRelativeResize="0"/>
          <p:nvPr/>
        </p:nvPicPr>
        <p:blipFill rotWithShape="1">
          <a:blip r:embed="rId3">
            <a:alphaModFix/>
          </a:blip>
          <a:srcRect b="0" l="5928" r="5182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8" title="h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69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8" title="A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5499" y="2166925"/>
            <a:ext cx="2219100" cy="5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8" title="h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69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8"/>
          <p:cNvSpPr txBox="1"/>
          <p:nvPr/>
        </p:nvSpPr>
        <p:spPr>
          <a:xfrm>
            <a:off x="4730576" y="165217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почему</a:t>
            </a: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83" name="Google Shape;283;p28"/>
          <p:cNvSpPr txBox="1"/>
          <p:nvPr/>
        </p:nvSpPr>
        <p:spPr>
          <a:xfrm>
            <a:off x="6940376" y="2109375"/>
            <a:ext cx="1244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?</a:t>
            </a:r>
            <a:r>
              <a:rPr b="1" lang="ru" sz="3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3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9"/>
          <p:cNvSpPr/>
          <p:nvPr/>
        </p:nvSpPr>
        <p:spPr>
          <a:xfrm>
            <a:off x="661550" y="1077202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9"/>
          <p:cNvSpPr/>
          <p:nvPr/>
        </p:nvSpPr>
        <p:spPr>
          <a:xfrm>
            <a:off x="661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9"/>
          <p:cNvSpPr/>
          <p:nvPr/>
        </p:nvSpPr>
        <p:spPr>
          <a:xfrm>
            <a:off x="3328550" y="1077202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9"/>
          <p:cNvSpPr/>
          <p:nvPr/>
        </p:nvSpPr>
        <p:spPr>
          <a:xfrm>
            <a:off x="3328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9"/>
          <p:cNvSpPr/>
          <p:nvPr/>
        </p:nvSpPr>
        <p:spPr>
          <a:xfrm>
            <a:off x="5995550" y="1077202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9"/>
          <p:cNvSpPr/>
          <p:nvPr/>
        </p:nvSpPr>
        <p:spPr>
          <a:xfrm>
            <a:off x="5995550" y="2736277"/>
            <a:ext cx="2450400" cy="1411500"/>
          </a:xfrm>
          <a:prstGeom prst="roundRect">
            <a:avLst>
              <a:gd fmla="val 16667" name="adj"/>
            </a:avLst>
          </a:prstGeom>
          <a:solidFill>
            <a:srgbClr val="EFE9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4" name="Google Shape;294;p29"/>
          <p:cNvGrpSpPr/>
          <p:nvPr/>
        </p:nvGrpSpPr>
        <p:grpSpPr>
          <a:xfrm>
            <a:off x="703550" y="1344652"/>
            <a:ext cx="2366400" cy="876600"/>
            <a:chOff x="703550" y="1338700"/>
            <a:chExt cx="2366400" cy="876600"/>
          </a:xfrm>
        </p:grpSpPr>
        <p:sp>
          <p:nvSpPr>
            <p:cNvPr id="295" name="Google Shape;295;p29"/>
            <p:cNvSpPr txBox="1"/>
            <p:nvPr/>
          </p:nvSpPr>
          <p:spPr>
            <a:xfrm>
              <a:off x="930800" y="1338700"/>
              <a:ext cx="1911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Качество </a:t>
              </a:r>
              <a:endParaRPr b="1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на долгие годы</a:t>
              </a: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endParaRPr b="1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96" name="Google Shape;296;p29"/>
            <p:cNvSpPr txBox="1"/>
            <p:nvPr/>
          </p:nvSpPr>
          <p:spPr>
            <a:xfrm>
              <a:off x="703550" y="1753600"/>
              <a:ext cx="236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rgbClr val="311C1D"/>
                  </a:solidFill>
                  <a:latin typeface="Nunito"/>
                  <a:ea typeface="Nunito"/>
                  <a:cs typeface="Nunito"/>
                  <a:sym typeface="Nunito"/>
                </a:rPr>
                <a:t>С Atlantis послание вашего клиента останется актуальным надолго</a:t>
              </a:r>
              <a:endParaRPr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297" name="Google Shape;297;p29"/>
          <p:cNvSpPr txBox="1"/>
          <p:nvPr/>
        </p:nvSpPr>
        <p:spPr>
          <a:xfrm>
            <a:off x="3383083" y="1765970"/>
            <a:ext cx="236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Идеально 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для каждого бренда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8" name="Google Shape;298;p29"/>
          <p:cNvSpPr txBox="1"/>
          <p:nvPr/>
        </p:nvSpPr>
        <p:spPr>
          <a:xfrm>
            <a:off x="3534124" y="1351070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Итальянский дизайн и широкая палитра цветов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9" name="Google Shape;299;p29"/>
          <p:cNvSpPr txBox="1"/>
          <p:nvPr/>
        </p:nvSpPr>
        <p:spPr>
          <a:xfrm>
            <a:off x="5992682" y="1765970"/>
            <a:ext cx="236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Для тех, кто ценит стиль, качество 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и ответственное потребление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0" name="Google Shape;300;p29"/>
          <p:cNvSpPr txBox="1"/>
          <p:nvPr/>
        </p:nvSpPr>
        <p:spPr>
          <a:xfrm>
            <a:off x="6143724" y="1351070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Идеально как подарок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или премиальная форма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301" name="Google Shape;301;p29"/>
          <p:cNvGrpSpPr/>
          <p:nvPr/>
        </p:nvGrpSpPr>
        <p:grpSpPr>
          <a:xfrm>
            <a:off x="703550" y="3003727"/>
            <a:ext cx="2366400" cy="876600"/>
            <a:chOff x="703550" y="2938900"/>
            <a:chExt cx="2366400" cy="876600"/>
          </a:xfrm>
        </p:grpSpPr>
        <p:sp>
          <p:nvSpPr>
            <p:cNvPr id="302" name="Google Shape;302;p29"/>
            <p:cNvSpPr txBox="1"/>
            <p:nvPr/>
          </p:nvSpPr>
          <p:spPr>
            <a:xfrm>
              <a:off x="930800" y="2938900"/>
              <a:ext cx="1911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100% экологичный</a:t>
              </a:r>
              <a:endParaRPr b="1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маркетинг</a:t>
              </a:r>
              <a:r>
                <a:rPr b="1" lang="ru" sz="1000">
                  <a:solidFill>
                    <a:srgbClr val="311C1D"/>
                  </a:solidFill>
                  <a:latin typeface="Georgia"/>
                  <a:ea typeface="Georgia"/>
                  <a:cs typeface="Georgia"/>
                  <a:sym typeface="Georgia"/>
                </a:rPr>
                <a:t> </a:t>
              </a:r>
              <a:endParaRPr b="1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303" name="Google Shape;303;p29"/>
            <p:cNvSpPr txBox="1"/>
            <p:nvPr/>
          </p:nvSpPr>
          <p:spPr>
            <a:xfrm>
              <a:off x="703550" y="3353800"/>
              <a:ext cx="23664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900">
                  <a:solidFill>
                    <a:srgbClr val="311C1D"/>
                  </a:solidFill>
                  <a:latin typeface="Nunito"/>
                  <a:ea typeface="Nunito"/>
                  <a:cs typeface="Nunito"/>
                  <a:sym typeface="Nunito"/>
                </a:rPr>
                <a:t>Must-have в современных коммуникациях</a:t>
              </a:r>
              <a:endParaRPr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304" name="Google Shape;304;p29"/>
          <p:cNvSpPr txBox="1"/>
          <p:nvPr/>
        </p:nvSpPr>
        <p:spPr>
          <a:xfrm>
            <a:off x="3370550" y="3415032"/>
            <a:ext cx="2366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Премиальные материалы снижают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количество текстильных отходов и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брака при печати или вышивке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5" name="Google Shape;305;p29"/>
          <p:cNvSpPr txBox="1"/>
          <p:nvPr/>
        </p:nvSpPr>
        <p:spPr>
          <a:xfrm>
            <a:off x="3501350" y="3000132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Лучше для планеты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вашего кошелька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6" name="Google Shape;306;p29"/>
          <p:cNvSpPr txBox="1"/>
          <p:nvPr/>
        </p:nvSpPr>
        <p:spPr>
          <a:xfrm>
            <a:off x="5992682" y="3409589"/>
            <a:ext cx="23664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Без лишней головной боли</a:t>
            </a:r>
            <a:endParaRPr sz="9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7" name="Google Shape;307;p29"/>
          <p:cNvSpPr txBox="1"/>
          <p:nvPr/>
        </p:nvSpPr>
        <p:spPr>
          <a:xfrm>
            <a:off x="6143724" y="2994689"/>
            <a:ext cx="210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Готовые к отправке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модели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08" name="Google Shape;308;p29"/>
          <p:cNvSpPr txBox="1"/>
          <p:nvPr/>
        </p:nvSpPr>
        <p:spPr>
          <a:xfrm>
            <a:off x="3616050" y="4625314"/>
            <a:ext cx="1911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custom.atlantisheadwear.com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09" name="Google Shape;309;p29" title="A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1575" y="390358"/>
            <a:ext cx="440850" cy="2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0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0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6" name="Google Shape;316;p30" title="A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6450" y="1355824"/>
            <a:ext cx="551101" cy="29222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0"/>
          <p:cNvSpPr txBox="1"/>
          <p:nvPr/>
        </p:nvSpPr>
        <p:spPr>
          <a:xfrm>
            <a:off x="1932300" y="2414100"/>
            <a:ext cx="52794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Расскажите свою историю —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без компромиссов с ценностями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18" name="Google Shape;318;p30" title="h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60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Google Shape;323;p31"/>
          <p:cNvPicPr preferRelativeResize="0"/>
          <p:nvPr/>
        </p:nvPicPr>
        <p:blipFill rotWithShape="1">
          <a:blip r:embed="rId3">
            <a:alphaModFix/>
          </a:blip>
          <a:srcRect b="5709" l="0" r="0" t="8696"/>
          <a:stretch/>
        </p:blipFill>
        <p:spPr>
          <a:xfrm flipH="1">
            <a:off x="1" y="0"/>
            <a:ext cx="398757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1"/>
          <p:cNvSpPr txBox="1"/>
          <p:nvPr/>
        </p:nvSpPr>
        <p:spPr>
          <a:xfrm>
            <a:off x="4425775" y="1447791"/>
            <a:ext cx="4219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Промо-подарки —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это мощный инструмент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узнаваемости и лояльности</a:t>
            </a: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5" name="Google Shape;325;p31"/>
          <p:cNvSpPr txBox="1"/>
          <p:nvPr/>
        </p:nvSpPr>
        <p:spPr>
          <a:xfrm>
            <a:off x="4417151" y="2492075"/>
            <a:ext cx="42927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Дешёвый и некачественный подарок может не только испортить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впечатление, но и привести к пустой трате бюджета.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А еще — к увеличению отходов, что особенно важно в глазах современных потребителей.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26" name="Google Shape;326;p31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9699" y="947374"/>
            <a:ext cx="440850" cy="2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1" title="hg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9694" y="4737235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title="02_1.png"/>
          <p:cNvPicPr preferRelativeResize="0"/>
          <p:nvPr/>
        </p:nvPicPr>
        <p:blipFill rotWithShape="1">
          <a:blip r:embed="rId3">
            <a:alphaModFix/>
          </a:blip>
          <a:srcRect b="0" l="16676" r="685" t="0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4628975" y="2336575"/>
            <a:ext cx="4256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это гарантия стиля, премиального уровня и экологичного смысла Вашего бренда.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65" name="Google Shape;65;p14" title="A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5499" y="1709725"/>
            <a:ext cx="2219100" cy="5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h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469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32"/>
          <p:cNvPicPr preferRelativeResize="0"/>
          <p:nvPr/>
        </p:nvPicPr>
        <p:blipFill rotWithShape="1">
          <a:blip r:embed="rId3">
            <a:alphaModFix/>
          </a:blip>
          <a:srcRect b="821" l="0" r="0" t="12673"/>
          <a:stretch/>
        </p:blipFill>
        <p:spPr>
          <a:xfrm>
            <a:off x="0" y="-33395"/>
            <a:ext cx="3987574" cy="5213064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2"/>
          <p:cNvSpPr txBox="1"/>
          <p:nvPr/>
        </p:nvSpPr>
        <p:spPr>
          <a:xfrm>
            <a:off x="4425775" y="1447791"/>
            <a:ext cx="42195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Транслируйте ценности,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как топовые мировые бренды.</a:t>
            </a: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4" name="Google Shape;334;p32"/>
          <p:cNvSpPr txBox="1"/>
          <p:nvPr/>
        </p:nvSpPr>
        <p:spPr>
          <a:xfrm>
            <a:off x="4417150" y="2245332"/>
            <a:ext cx="47268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Кепки Atlantis — это идеальный баланс эстетики, пользы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устойчивости.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Они носятся дольше, радуют владельца, и продолжают транслировать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Ваш бренд годами.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35" name="Google Shape;335;p32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9699" y="947374"/>
            <a:ext cx="440850" cy="2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2" title="hg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9694" y="4737235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33"/>
          <p:cNvPicPr preferRelativeResize="0"/>
          <p:nvPr/>
        </p:nvPicPr>
        <p:blipFill rotWithShape="1">
          <a:blip r:embed="rId3">
            <a:alphaModFix/>
          </a:blip>
          <a:srcRect b="0" l="0" r="0" t="3297"/>
          <a:stretch/>
        </p:blipFill>
        <p:spPr>
          <a:xfrm>
            <a:off x="0" y="5107"/>
            <a:ext cx="398757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3"/>
          <p:cNvSpPr txBox="1"/>
          <p:nvPr/>
        </p:nvSpPr>
        <p:spPr>
          <a:xfrm>
            <a:off x="4425775" y="1447791"/>
            <a:ext cx="4219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А вы замечали?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43" name="Google Shape;343;p33"/>
          <p:cNvSpPr txBox="1"/>
          <p:nvPr/>
        </p:nvSpPr>
        <p:spPr>
          <a:xfrm>
            <a:off x="4417150" y="2016732"/>
            <a:ext cx="47268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Когда мы разговариваем, наш взгляд направлен в глаза и на лицо.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Кепка находится ближе всего к этой зоне внимания, в отличие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от логотипа на футболке.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Поэтому бренд на кепке запоминается гораздо быстрее.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44" name="Google Shape;344;p33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9699" y="947374"/>
            <a:ext cx="440850" cy="23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3" title="hg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19694" y="4737235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4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3026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1" name="Google Shape;35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2929"/>
            <a:ext cx="8862776" cy="498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5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7" name="Google Shape;357;p35" title="2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00" y="13809"/>
            <a:ext cx="9144003" cy="5107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6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3" name="Google Shape;36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25" y="64034"/>
            <a:ext cx="8942915" cy="4991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7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7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7"/>
          <p:cNvSpPr txBox="1"/>
          <p:nvPr/>
        </p:nvSpPr>
        <p:spPr>
          <a:xfrm>
            <a:off x="1872900" y="2033100"/>
            <a:ext cx="5398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С высоко поднятой головой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71" name="Google Shape;371;p37" title="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2450" y="2624125"/>
            <a:ext cx="2219100" cy="51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7" title="A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96450" y="1355824"/>
            <a:ext cx="551101" cy="29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 title="03.png"/>
          <p:cNvPicPr preferRelativeResize="0"/>
          <p:nvPr/>
        </p:nvPicPr>
        <p:blipFill rotWithShape="1">
          <a:blip r:embed="rId3">
            <a:alphaModFix/>
          </a:blip>
          <a:srcRect b="0" l="0" r="0" t="15668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895500" y="2004600"/>
            <a:ext cx="7353000" cy="10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С 1995 года Atlantis создаёт лучшие в мире кепки</a:t>
            </a:r>
            <a:endParaRPr sz="1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и головные уборы, основываясь на традициях</a:t>
            </a:r>
            <a:endParaRPr sz="1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моды и стиля Венеции</a:t>
            </a:r>
            <a:endParaRPr sz="1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1019100" y="3261425"/>
            <a:ext cx="71058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30 лет опыта и качества без компромиссов превратили Atlantis в одного из лидеров индустрии 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merch &amp; fashion.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Нам доверяют крупнейшие мировые бренды для создания модных коллекций, корпоративной униформы, промо-подарков и брендированного мерча.  </a:t>
            </a:r>
            <a:endParaRPr sz="10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4" name="Google Shape;74;p15" title="hg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60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 title="04.png"/>
          <p:cNvPicPr preferRelativeResize="0"/>
          <p:nvPr/>
        </p:nvPicPr>
        <p:blipFill rotWithShape="1">
          <a:blip r:embed="rId3">
            <a:alphaModFix/>
          </a:blip>
          <a:srcRect b="3742" l="0" r="0" t="7360"/>
          <a:stretch/>
        </p:blipFill>
        <p:spPr>
          <a:xfrm>
            <a:off x="0" y="-278175"/>
            <a:ext cx="9144003" cy="5421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 title="04_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29875"/>
            <a:ext cx="9144003" cy="4513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 title="04_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52263">
            <a:off x="17551" y="399208"/>
            <a:ext cx="9144000" cy="500955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853661" y="4252923"/>
            <a:ext cx="1355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Основана в Венеции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1217803" y="3897547"/>
            <a:ext cx="1355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Выход на мировой рынок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1607232" y="3524977"/>
            <a:ext cx="1355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E-commerce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005085" y="3161176"/>
            <a:ext cx="15534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Первые экологичные модели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2504774" y="2788601"/>
            <a:ext cx="2065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Открытие сети дистрибьюторов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3004119" y="2471502"/>
            <a:ext cx="1355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Глобальный договор ООН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4699536" y="1703871"/>
            <a:ext cx="218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Первые модели из органичного хлопка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и переработанного полиэстера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3679573" y="2111243"/>
            <a:ext cx="218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Сертификация Oeko-Tex Standard 100.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Паспорт прослеживаемости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5664994" y="1326801"/>
            <a:ext cx="2188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Рынок США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Инновационный материал Poliana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6752801" y="1031652"/>
            <a:ext cx="2483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7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100% наших моделей сделаны из материалов с пониженным влиянием на окружающую среду</a:t>
            </a:r>
            <a:endParaRPr sz="7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2" name="Google Shape;92;p16"/>
          <p:cNvSpPr/>
          <p:nvPr/>
        </p:nvSpPr>
        <p:spPr>
          <a:xfrm>
            <a:off x="352625" y="4052317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6"/>
          <p:cNvSpPr txBox="1"/>
          <p:nvPr/>
        </p:nvSpPr>
        <p:spPr>
          <a:xfrm>
            <a:off x="341832" y="3975717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1995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4" name="Google Shape;94;p16"/>
          <p:cNvSpPr/>
          <p:nvPr/>
        </p:nvSpPr>
        <p:spPr>
          <a:xfrm>
            <a:off x="722147" y="3696942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711353" y="3620342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2000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1126768" y="3349659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6"/>
          <p:cNvSpPr txBox="1"/>
          <p:nvPr/>
        </p:nvSpPr>
        <p:spPr>
          <a:xfrm>
            <a:off x="1115975" y="3273059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2003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1557933" y="3029496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6"/>
          <p:cNvSpPr txBox="1"/>
          <p:nvPr/>
        </p:nvSpPr>
        <p:spPr>
          <a:xfrm>
            <a:off x="1547139" y="2952896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2010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2015133" y="2700699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6"/>
          <p:cNvSpPr txBox="1"/>
          <p:nvPr/>
        </p:nvSpPr>
        <p:spPr>
          <a:xfrm>
            <a:off x="2004339" y="2624099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2014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2531132" y="2370333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2520338" y="2293733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2017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3293132" y="1965336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6"/>
          <p:cNvSpPr txBox="1"/>
          <p:nvPr/>
        </p:nvSpPr>
        <p:spPr>
          <a:xfrm>
            <a:off x="3282338" y="1888736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2018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4293452" y="1513779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4282658" y="1437179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2019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5256449" y="1169619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6"/>
          <p:cNvSpPr txBox="1"/>
          <p:nvPr/>
        </p:nvSpPr>
        <p:spPr>
          <a:xfrm>
            <a:off x="5245655" y="1093019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2020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6431127" y="834564"/>
            <a:ext cx="446700" cy="1938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6"/>
          <p:cNvSpPr txBox="1"/>
          <p:nvPr/>
        </p:nvSpPr>
        <p:spPr>
          <a:xfrm>
            <a:off x="6420334" y="757964"/>
            <a:ext cx="516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2025</a:t>
            </a:r>
            <a:endParaRPr b="1" sz="9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352625" y="228600"/>
            <a:ext cx="7353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Линия времени</a:t>
            </a: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 Atlantis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3" name="Google Shape;113;p16"/>
          <p:cNvSpPr txBox="1"/>
          <p:nvPr/>
        </p:nvSpPr>
        <p:spPr>
          <a:xfrm>
            <a:off x="5235675" y="3601790"/>
            <a:ext cx="3982200" cy="14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Глобальный договор ООН (UN Global Compact) — добровольная инициатива </a:t>
            </a: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ООН</a:t>
            </a: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, побуждающая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 бизнес соблюдать принципы в области прав человека, труда, экологии и борьбы с коррупцией.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Oeko-Tex Standard 100 — международный сертификат, гарантирующий безопасность текстильных изделий для человека: ткани проверяются на наличие вредных веществ.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Паспорт прослеживаемости — система, которая позволяет отследить путь изделия от сырья 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до готовой продукции, подтверждая экологическую чистоту и этичность производства.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FFD000"/>
                </a:solidFill>
                <a:latin typeface="Nunito"/>
                <a:ea typeface="Nunito"/>
                <a:cs typeface="Nunito"/>
                <a:sym typeface="Nunito"/>
              </a:rPr>
              <a:t>Polylana® — инновационная альтернатива шерсти, сочетающая переработанные и новые волокна, требует меньше воды и энергии, чем традиционная шерсть или акрил.</a:t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00">
              <a:solidFill>
                <a:srgbClr val="FFD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/>
          <p:nvPr/>
        </p:nvSpPr>
        <p:spPr>
          <a:xfrm>
            <a:off x="0" y="0"/>
            <a:ext cx="9144000" cy="5151300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17"/>
          <p:cNvSpPr/>
          <p:nvPr/>
        </p:nvSpPr>
        <p:spPr>
          <a:xfrm>
            <a:off x="126000" y="106050"/>
            <a:ext cx="8892000" cy="4931400"/>
          </a:xfrm>
          <a:prstGeom prst="roundRect">
            <a:avLst>
              <a:gd fmla="val 3115" name="adj"/>
            </a:avLst>
          </a:prstGeom>
          <a:solidFill>
            <a:srgbClr val="311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17" title="карта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6050" y="1232100"/>
            <a:ext cx="6293248" cy="286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7"/>
          <p:cNvSpPr txBox="1"/>
          <p:nvPr/>
        </p:nvSpPr>
        <p:spPr>
          <a:xfrm>
            <a:off x="946225" y="411100"/>
            <a:ext cx="2773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FFD000"/>
                </a:solidFill>
                <a:latin typeface="Georgia"/>
                <a:ea typeface="Georgia"/>
                <a:cs typeface="Georgia"/>
                <a:sym typeface="Georgia"/>
              </a:rPr>
              <a:t>Atlantis сегодня </a:t>
            </a:r>
            <a:endParaRPr b="1" sz="2200">
              <a:solidFill>
                <a:srgbClr val="FFD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2" name="Google Shape;122;p17" title="A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9649" y="553053"/>
            <a:ext cx="410651" cy="21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7"/>
          <p:cNvSpPr/>
          <p:nvPr/>
        </p:nvSpPr>
        <p:spPr>
          <a:xfrm>
            <a:off x="439650" y="1960925"/>
            <a:ext cx="2156700" cy="293100"/>
          </a:xfrm>
          <a:prstGeom prst="roundRect">
            <a:avLst>
              <a:gd fmla="val 50000" name="adj"/>
            </a:avLst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655833" y="1924263"/>
            <a:ext cx="2370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50 стран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439650" y="2494325"/>
            <a:ext cx="2156700" cy="293100"/>
          </a:xfrm>
          <a:prstGeom prst="roundRect">
            <a:avLst>
              <a:gd fmla="val 50000" name="adj"/>
            </a:avLst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655833" y="2457663"/>
            <a:ext cx="2370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6 континентов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439650" y="3027725"/>
            <a:ext cx="2156700" cy="293100"/>
          </a:xfrm>
          <a:prstGeom prst="roundRect">
            <a:avLst>
              <a:gd fmla="val 50000" name="adj"/>
            </a:avLst>
          </a:prstGeom>
          <a:solidFill>
            <a:srgbClr val="FFD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7"/>
          <p:cNvSpPr txBox="1"/>
          <p:nvPr/>
        </p:nvSpPr>
        <p:spPr>
          <a:xfrm>
            <a:off x="655833" y="2998745"/>
            <a:ext cx="2370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офисы в Италии и США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29" name="Google Shape;129;p17" title="hg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2275" y="4738700"/>
            <a:ext cx="731850" cy="1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8" title="6_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48" y="792111"/>
            <a:ext cx="3824348" cy="3805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 title="6_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8193" y="792111"/>
            <a:ext cx="3824358" cy="380568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/>
          <p:nvPr/>
        </p:nvSpPr>
        <p:spPr>
          <a:xfrm>
            <a:off x="336625" y="145035"/>
            <a:ext cx="5193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2 главных направления: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898522" y="371781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Коллекция Atlantis</a:t>
            </a:r>
            <a:r>
              <a:rPr b="1" lang="ru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4875272" y="371781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Custom Made</a:t>
            </a:r>
            <a:r>
              <a:rPr b="1" lang="ru" sz="22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336625" y="4579056"/>
            <a:ext cx="5193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+ 1 млн. шт. в наличии на складе</a:t>
            </a:r>
            <a:r>
              <a:rPr b="1" lang="ru" sz="11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1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40" name="Google Shape;140;p18" title="A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0525" y="992786"/>
            <a:ext cx="551125" cy="2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8" title="A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86725" y="992786"/>
            <a:ext cx="551125" cy="292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8" title="hg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02094" y="4737722"/>
            <a:ext cx="731849" cy="1369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9" title="0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519936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9"/>
          <p:cNvSpPr txBox="1"/>
          <p:nvPr/>
        </p:nvSpPr>
        <p:spPr>
          <a:xfrm>
            <a:off x="5405870" y="32722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Коллекция Atlantis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49" name="Google Shape;149;p19"/>
          <p:cNvSpPr txBox="1"/>
          <p:nvPr/>
        </p:nvSpPr>
        <p:spPr>
          <a:xfrm>
            <a:off x="5397238" y="958416"/>
            <a:ext cx="35796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Коллекция кепок Atlantis — это стабильность в непревзойденном качестве, модных цветах и 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идеальных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формах.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5489069" y="2044328"/>
            <a:ext cx="3132000" cy="400200"/>
          </a:xfrm>
          <a:prstGeom prst="roundRect">
            <a:avLst>
              <a:gd fmla="val 50000" name="adj"/>
            </a:avLst>
          </a:prstGeom>
          <a:solidFill>
            <a:srgbClr val="BAB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9"/>
          <p:cNvSpPr txBox="1"/>
          <p:nvPr/>
        </p:nvSpPr>
        <p:spPr>
          <a:xfrm>
            <a:off x="5598327" y="2039036"/>
            <a:ext cx="2370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183 модели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2" name="Google Shape;152;p19" title="A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81" y="443643"/>
            <a:ext cx="551125" cy="292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9"/>
          <p:cNvSpPr/>
          <p:nvPr/>
        </p:nvSpPr>
        <p:spPr>
          <a:xfrm>
            <a:off x="5489069" y="2577723"/>
            <a:ext cx="3132000" cy="615600"/>
          </a:xfrm>
          <a:prstGeom prst="roundRect">
            <a:avLst>
              <a:gd fmla="val 50000" name="adj"/>
            </a:avLst>
          </a:prstGeom>
          <a:solidFill>
            <a:srgbClr val="BAB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9"/>
          <p:cNvSpPr txBox="1"/>
          <p:nvPr/>
        </p:nvSpPr>
        <p:spPr>
          <a:xfrm>
            <a:off x="5598319" y="2572425"/>
            <a:ext cx="305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1300 артикулов и цветовых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сочетаний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5489069" y="3339723"/>
            <a:ext cx="3132000" cy="615600"/>
          </a:xfrm>
          <a:prstGeom prst="roundRect">
            <a:avLst>
              <a:gd fmla="val 50000" name="adj"/>
            </a:avLst>
          </a:prstGeom>
          <a:solidFill>
            <a:srgbClr val="BAB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19"/>
          <p:cNvSpPr txBox="1"/>
          <p:nvPr/>
        </p:nvSpPr>
        <p:spPr>
          <a:xfrm>
            <a:off x="5598319" y="3334425"/>
            <a:ext cx="305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Большинство моделей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экологичны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7" name="Google Shape;157;p19"/>
          <p:cNvSpPr/>
          <p:nvPr/>
        </p:nvSpPr>
        <p:spPr>
          <a:xfrm>
            <a:off x="5489069" y="4101723"/>
            <a:ext cx="3132000" cy="615600"/>
          </a:xfrm>
          <a:prstGeom prst="roundRect">
            <a:avLst>
              <a:gd fmla="val 50000" name="adj"/>
            </a:avLst>
          </a:prstGeom>
          <a:solidFill>
            <a:srgbClr val="BABC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9"/>
          <p:cNvSpPr txBox="1"/>
          <p:nvPr/>
        </p:nvSpPr>
        <p:spPr>
          <a:xfrm>
            <a:off x="5598319" y="4096425"/>
            <a:ext cx="3057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+ миллион шт. на складе 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rPr>
              <a:t>в РФ</a:t>
            </a:r>
            <a:endParaRPr b="1">
              <a:solidFill>
                <a:schemeClr val="lt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0" title="08.png"/>
          <p:cNvPicPr preferRelativeResize="0"/>
          <p:nvPr/>
        </p:nvPicPr>
        <p:blipFill rotWithShape="1">
          <a:blip r:embed="rId3">
            <a:alphaModFix/>
          </a:blip>
          <a:srcRect b="0" l="4594" r="7893" t="0"/>
          <a:stretch/>
        </p:blipFill>
        <p:spPr>
          <a:xfrm>
            <a:off x="0" y="-7004"/>
            <a:ext cx="5199350" cy="517572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0"/>
          <p:cNvSpPr txBox="1"/>
          <p:nvPr/>
        </p:nvSpPr>
        <p:spPr>
          <a:xfrm>
            <a:off x="5416376" y="157597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Custom Made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5" name="Google Shape;165;p20"/>
          <p:cNvSpPr txBox="1"/>
          <p:nvPr/>
        </p:nvSpPr>
        <p:spPr>
          <a:xfrm>
            <a:off x="5416400" y="2738369"/>
            <a:ext cx="3670200" cy="12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Индивидуальный дизайн, разработка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поставка головных уборов под Ваш бренд.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Custom Made опирается на опыт Atlantis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в фэшн-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индустрии</a:t>
            </a: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, R&amp;D, контроле качества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и логистики, обеспечивая полный цикл — 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от идеи до готового изделия.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6" name="Google Shape;166;p20"/>
          <p:cNvSpPr txBox="1"/>
          <p:nvPr/>
        </p:nvSpPr>
        <p:spPr>
          <a:xfrm>
            <a:off x="5416376" y="2329312"/>
            <a:ext cx="3370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Fashion for Merch</a:t>
            </a:r>
            <a:r>
              <a:rPr b="1" lang="ru" sz="16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6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7" name="Google Shape;167;p20"/>
          <p:cNvSpPr txBox="1"/>
          <p:nvPr/>
        </p:nvSpPr>
        <p:spPr>
          <a:xfrm>
            <a:off x="5416376" y="3944631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от 288 шт.</a:t>
            </a:r>
            <a:r>
              <a:rPr b="1" lang="ru" sz="10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0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8" name="Google Shape;168;p20"/>
          <p:cNvSpPr txBox="1"/>
          <p:nvPr/>
        </p:nvSpPr>
        <p:spPr>
          <a:xfrm>
            <a:off x="87532" y="2774106"/>
            <a:ext cx="9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Мода</a:t>
            </a: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9" name="Google Shape;169;p20"/>
          <p:cNvSpPr txBox="1"/>
          <p:nvPr/>
        </p:nvSpPr>
        <p:spPr>
          <a:xfrm>
            <a:off x="87532" y="4663382"/>
            <a:ext cx="9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Мерч 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" name="Google Shape;170;p20"/>
          <p:cNvSpPr txBox="1"/>
          <p:nvPr/>
        </p:nvSpPr>
        <p:spPr>
          <a:xfrm>
            <a:off x="2541051" y="98942"/>
            <a:ext cx="939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Спорт</a:t>
            </a: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2548003" y="2682175"/>
            <a:ext cx="2312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Корпоративный 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100">
                <a:solidFill>
                  <a:srgbClr val="311C1D"/>
                </a:solidFill>
                <a:latin typeface="Nunito"/>
                <a:ea typeface="Nunito"/>
                <a:cs typeface="Nunito"/>
                <a:sym typeface="Nunito"/>
              </a:rPr>
              <a:t>+ промо</a:t>
            </a:r>
            <a:endParaRPr b="1" sz="1100">
              <a:solidFill>
                <a:srgbClr val="311C1D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2" name="Google Shape;172;p20" title="A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299" y="1099774"/>
            <a:ext cx="440850" cy="2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"/>
          <p:cNvSpPr txBox="1"/>
          <p:nvPr/>
        </p:nvSpPr>
        <p:spPr>
          <a:xfrm>
            <a:off x="3968576" y="813971"/>
            <a:ext cx="3370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Мерч</a:t>
            </a:r>
            <a:r>
              <a:rPr b="1" lang="ru" sz="22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22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8" name="Google Shape;178;p21"/>
          <p:cNvSpPr txBox="1"/>
          <p:nvPr/>
        </p:nvSpPr>
        <p:spPr>
          <a:xfrm>
            <a:off x="3959953" y="1445175"/>
            <a:ext cx="4975500" cy="51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Мы раскрываем смысл Вашего бренда и помогаем выразить его через персонализированные изделия.</a:t>
            </a:r>
            <a:endParaRPr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79" name="Google Shape;179;p21"/>
          <p:cNvGrpSpPr/>
          <p:nvPr/>
        </p:nvGrpSpPr>
        <p:grpSpPr>
          <a:xfrm>
            <a:off x="180009" y="128502"/>
            <a:ext cx="3652814" cy="4875589"/>
            <a:chOff x="180000" y="106475"/>
            <a:chExt cx="2931868" cy="3887100"/>
          </a:xfrm>
        </p:grpSpPr>
        <p:pic>
          <p:nvPicPr>
            <p:cNvPr id="180" name="Google Shape;180;p21" title="09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80000" y="106475"/>
              <a:ext cx="2931773" cy="25696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1" name="Google Shape;181;p21"/>
            <p:cNvGrpSpPr/>
            <p:nvPr/>
          </p:nvGrpSpPr>
          <p:grpSpPr>
            <a:xfrm>
              <a:off x="180007" y="2769413"/>
              <a:ext cx="2931861" cy="1224162"/>
              <a:chOff x="179999" y="2769325"/>
              <a:chExt cx="2351886" cy="982001"/>
            </a:xfrm>
          </p:grpSpPr>
          <p:pic>
            <p:nvPicPr>
              <p:cNvPr id="182" name="Google Shape;182;p21" title="09-1.png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179999" y="2769325"/>
                <a:ext cx="1120348" cy="982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3" name="Google Shape;183;p21" title="09-2.png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1412075" y="2769325"/>
                <a:ext cx="1119809" cy="9820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84" name="Google Shape;184;p21"/>
          <p:cNvSpPr txBox="1"/>
          <p:nvPr/>
        </p:nvSpPr>
        <p:spPr>
          <a:xfrm>
            <a:off x="3968576" y="2100712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Наши проекты:</a:t>
            </a: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85" name="Google Shape;185;p21" title="lamb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99369" y="2570154"/>
            <a:ext cx="380776" cy="42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1" title="ktm.jpg"/>
          <p:cNvPicPr preferRelativeResize="0"/>
          <p:nvPr/>
        </p:nvPicPr>
        <p:blipFill rotWithShape="1">
          <a:blip r:embed="rId7">
            <a:alphaModFix/>
          </a:blip>
          <a:srcRect b="14826" l="0" r="0" t="12063"/>
          <a:stretch/>
        </p:blipFill>
        <p:spPr>
          <a:xfrm>
            <a:off x="4711537" y="2637855"/>
            <a:ext cx="603424" cy="2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1" title="cat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53002" y="2677124"/>
            <a:ext cx="460938" cy="24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1" title="google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201252" y="2707966"/>
            <a:ext cx="692925" cy="24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1" title="mazeratti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83175" y="2477330"/>
            <a:ext cx="930122" cy="523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1" title="Sparco.jpg"/>
          <p:cNvPicPr preferRelativeResize="0"/>
          <p:nvPr/>
        </p:nvPicPr>
        <p:blipFill rotWithShape="1">
          <a:blip r:embed="rId11">
            <a:alphaModFix/>
          </a:blip>
          <a:srcRect b="25805" l="19015" r="18760" t="26345"/>
          <a:stretch/>
        </p:blipFill>
        <p:spPr>
          <a:xfrm>
            <a:off x="8003025" y="2725466"/>
            <a:ext cx="822259" cy="21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1" title="pirelli.jpe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134450" y="3267745"/>
            <a:ext cx="723057" cy="210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 title="vr46.jp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021625" y="3258629"/>
            <a:ext cx="822252" cy="25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 title="Logo_Scania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981101" y="3222755"/>
            <a:ext cx="930125" cy="270243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1"/>
          <p:cNvSpPr txBox="1"/>
          <p:nvPr/>
        </p:nvSpPr>
        <p:spPr>
          <a:xfrm>
            <a:off x="3968576" y="3700912"/>
            <a:ext cx="3370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1000">
                <a:solidFill>
                  <a:srgbClr val="311C1D"/>
                </a:solidFill>
                <a:latin typeface="Georgia"/>
                <a:ea typeface="Georgia"/>
                <a:cs typeface="Georgia"/>
                <a:sym typeface="Georgia"/>
              </a:rPr>
              <a:t>Наши партнеры: </a:t>
            </a:r>
            <a:endParaRPr b="1" sz="1000">
              <a:solidFill>
                <a:srgbClr val="311C1D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95" name="Google Shape;195;p21" title="ba.png"/>
          <p:cNvPicPr preferRelativeResize="0"/>
          <p:nvPr/>
        </p:nvPicPr>
        <p:blipFill rotWithShape="1">
          <a:blip r:embed="rId15">
            <a:alphaModFix/>
          </a:blip>
          <a:srcRect b="0" l="20406" r="20648" t="0"/>
          <a:stretch/>
        </p:blipFill>
        <p:spPr>
          <a:xfrm>
            <a:off x="4034975" y="4039600"/>
            <a:ext cx="676551" cy="59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1" title="l.png"/>
          <p:cNvPicPr preferRelativeResize="0"/>
          <p:nvPr/>
        </p:nvPicPr>
        <p:blipFill rotWithShape="1">
          <a:blip r:embed="rId16">
            <a:alphaModFix/>
          </a:blip>
          <a:srcRect b="6800" l="24974" r="27860" t="81598"/>
          <a:stretch/>
        </p:blipFill>
        <p:spPr>
          <a:xfrm>
            <a:off x="6835150" y="4324126"/>
            <a:ext cx="781320" cy="25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1" title="l.png"/>
          <p:cNvPicPr preferRelativeResize="0"/>
          <p:nvPr/>
        </p:nvPicPr>
        <p:blipFill rotWithShape="1">
          <a:blip r:embed="rId16">
            <a:alphaModFix/>
          </a:blip>
          <a:srcRect b="43804" l="27831" r="30635" t="45652"/>
          <a:stretch/>
        </p:blipFill>
        <p:spPr>
          <a:xfrm>
            <a:off x="4852598" y="4335752"/>
            <a:ext cx="884502" cy="294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1" title="l.png"/>
          <p:cNvPicPr preferRelativeResize="0"/>
          <p:nvPr/>
        </p:nvPicPr>
        <p:blipFill rotWithShape="1">
          <a:blip r:embed="rId16">
            <a:alphaModFix/>
          </a:blip>
          <a:srcRect b="23273" l="23212" r="26543" t="60645"/>
          <a:stretch/>
        </p:blipFill>
        <p:spPr>
          <a:xfrm>
            <a:off x="5843875" y="4238622"/>
            <a:ext cx="884499" cy="370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1" title="A3.pn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062499" y="413974"/>
            <a:ext cx="440850" cy="233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